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73" r:id="rId3"/>
    <p:sldId id="268" r:id="rId4"/>
    <p:sldId id="257" r:id="rId5"/>
    <p:sldId id="265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7" r:id="rId14"/>
    <p:sldId id="266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8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895186-34C3-47C8-ADBF-F73DF0028845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65A8A4-BF9E-41FD-B7CB-38678B8DAB18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What if?</a:t>
          </a:r>
          <a:endParaRPr lang="en-US" dirty="0">
            <a:latin typeface="+mj-lt"/>
          </a:endParaRPr>
        </a:p>
      </dgm:t>
    </dgm:pt>
    <dgm:pt modelId="{748D0BDB-C90E-46A1-BC78-933A103A4D5F}" type="parTrans" cxnId="{E1ADA324-B864-49FA-877C-7E30E6F78833}">
      <dgm:prSet/>
      <dgm:spPr/>
      <dgm:t>
        <a:bodyPr/>
        <a:lstStyle/>
        <a:p>
          <a:endParaRPr lang="en-US"/>
        </a:p>
      </dgm:t>
    </dgm:pt>
    <dgm:pt modelId="{72EBC183-428D-4362-9F25-E0957004C731}" type="sibTrans" cxnId="{E1ADA324-B864-49FA-877C-7E30E6F78833}">
      <dgm:prSet/>
      <dgm:spPr/>
      <dgm:t>
        <a:bodyPr/>
        <a:lstStyle/>
        <a:p>
          <a:endParaRPr lang="en-US"/>
        </a:p>
      </dgm:t>
    </dgm:pt>
    <dgm:pt modelId="{37159CFC-220C-4FE6-AC11-30BDE268C49B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Systems</a:t>
          </a:r>
          <a:endParaRPr lang="en-US" dirty="0">
            <a:latin typeface="+mj-lt"/>
          </a:endParaRPr>
        </a:p>
      </dgm:t>
    </dgm:pt>
    <dgm:pt modelId="{B0013C18-4080-47BC-B9C4-77C0500165A5}" type="parTrans" cxnId="{930D1C1C-67BF-414D-ACB2-E52804FEAC55}">
      <dgm:prSet/>
      <dgm:spPr/>
      <dgm:t>
        <a:bodyPr/>
        <a:lstStyle/>
        <a:p>
          <a:endParaRPr lang="en-US"/>
        </a:p>
      </dgm:t>
    </dgm:pt>
    <dgm:pt modelId="{8C29DF77-95A4-4080-9835-BBD0B9606DEB}" type="sibTrans" cxnId="{930D1C1C-67BF-414D-ACB2-E52804FEAC55}">
      <dgm:prSet/>
      <dgm:spPr/>
      <dgm:t>
        <a:bodyPr/>
        <a:lstStyle/>
        <a:p>
          <a:endParaRPr lang="en-US"/>
        </a:p>
      </dgm:t>
    </dgm:pt>
    <dgm:pt modelId="{E9C832F3-EBDA-4144-AC58-73EB4D8ED56C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Circulatory</a:t>
          </a:r>
        </a:p>
        <a:p>
          <a:r>
            <a:rPr lang="en-US" dirty="0" smtClean="0">
              <a:latin typeface="+mj-lt"/>
            </a:rPr>
            <a:t>System</a:t>
          </a:r>
          <a:endParaRPr lang="en-US" dirty="0">
            <a:latin typeface="+mj-lt"/>
          </a:endParaRPr>
        </a:p>
      </dgm:t>
    </dgm:pt>
    <dgm:pt modelId="{513E749C-0DDD-425F-9F45-6DAEE4C85AEC}" type="parTrans" cxnId="{771A1DD5-DCCF-4BB6-B6CB-3A313EDA5824}">
      <dgm:prSet/>
      <dgm:spPr/>
      <dgm:t>
        <a:bodyPr/>
        <a:lstStyle/>
        <a:p>
          <a:endParaRPr lang="en-US"/>
        </a:p>
      </dgm:t>
    </dgm:pt>
    <dgm:pt modelId="{649C3D54-33FE-4955-80AD-BFEF4832593E}" type="sibTrans" cxnId="{771A1DD5-DCCF-4BB6-B6CB-3A313EDA5824}">
      <dgm:prSet/>
      <dgm:spPr/>
      <dgm:t>
        <a:bodyPr/>
        <a:lstStyle/>
        <a:p>
          <a:endParaRPr lang="en-US"/>
        </a:p>
      </dgm:t>
    </dgm:pt>
    <dgm:pt modelId="{EA4BEAB3-6F64-4D56-9EEF-1375448D3EE6}" type="pres">
      <dgm:prSet presAssocID="{62895186-34C3-47C8-ADBF-F73DF0028845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8B1AD4-EE70-4794-95F2-0D4A06FE32A3}" type="pres">
      <dgm:prSet presAssocID="{62895186-34C3-47C8-ADBF-F73DF0028845}" presName="comp1" presStyleCnt="0"/>
      <dgm:spPr/>
    </dgm:pt>
    <dgm:pt modelId="{DB58E82D-973C-4641-8E10-68D7F90505EC}" type="pres">
      <dgm:prSet presAssocID="{62895186-34C3-47C8-ADBF-F73DF0028845}" presName="circle1" presStyleLbl="node1" presStyleIdx="0" presStyleCnt="3"/>
      <dgm:spPr/>
      <dgm:t>
        <a:bodyPr/>
        <a:lstStyle/>
        <a:p>
          <a:endParaRPr lang="en-US"/>
        </a:p>
      </dgm:t>
    </dgm:pt>
    <dgm:pt modelId="{F10D500B-5BCE-4064-880C-0A9987DBA8FF}" type="pres">
      <dgm:prSet presAssocID="{62895186-34C3-47C8-ADBF-F73DF0028845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E0C56C-166C-450E-864D-5C0D8475D479}" type="pres">
      <dgm:prSet presAssocID="{62895186-34C3-47C8-ADBF-F73DF0028845}" presName="comp2" presStyleCnt="0"/>
      <dgm:spPr/>
    </dgm:pt>
    <dgm:pt modelId="{64141D3B-031B-4E2B-B443-5ECB60C5C118}" type="pres">
      <dgm:prSet presAssocID="{62895186-34C3-47C8-ADBF-F73DF0028845}" presName="circle2" presStyleLbl="node1" presStyleIdx="1" presStyleCnt="3" custLinFactNeighborX="2500" custLinFactNeighborY="-1667"/>
      <dgm:spPr/>
      <dgm:t>
        <a:bodyPr/>
        <a:lstStyle/>
        <a:p>
          <a:endParaRPr lang="en-US"/>
        </a:p>
      </dgm:t>
    </dgm:pt>
    <dgm:pt modelId="{7A4FA85B-E80A-429C-BCA5-95CEA5FA485C}" type="pres">
      <dgm:prSet presAssocID="{62895186-34C3-47C8-ADBF-F73DF0028845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13A904-4FCD-4E76-9FE7-F6F7DF6837B3}" type="pres">
      <dgm:prSet presAssocID="{62895186-34C3-47C8-ADBF-F73DF0028845}" presName="comp3" presStyleCnt="0"/>
      <dgm:spPr/>
    </dgm:pt>
    <dgm:pt modelId="{C3D94A0E-732D-4242-9872-510A04D9531A}" type="pres">
      <dgm:prSet presAssocID="{62895186-34C3-47C8-ADBF-F73DF0028845}" presName="circle3" presStyleLbl="node1" presStyleIdx="2" presStyleCnt="3" custLinFactNeighborX="2745" custLinFactNeighborY="-2024"/>
      <dgm:spPr/>
      <dgm:t>
        <a:bodyPr/>
        <a:lstStyle/>
        <a:p>
          <a:endParaRPr lang="en-US"/>
        </a:p>
      </dgm:t>
    </dgm:pt>
    <dgm:pt modelId="{510A5792-FA62-4B6C-AEF7-2E01D0FA9FEF}" type="pres">
      <dgm:prSet presAssocID="{62895186-34C3-47C8-ADBF-F73DF0028845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0D1C1C-67BF-414D-ACB2-E52804FEAC55}" srcId="{62895186-34C3-47C8-ADBF-F73DF0028845}" destId="{37159CFC-220C-4FE6-AC11-30BDE268C49B}" srcOrd="1" destOrd="0" parTransId="{B0013C18-4080-47BC-B9C4-77C0500165A5}" sibTransId="{8C29DF77-95A4-4080-9835-BBD0B9606DEB}"/>
    <dgm:cxn modelId="{E1ADA324-B864-49FA-877C-7E30E6F78833}" srcId="{62895186-34C3-47C8-ADBF-F73DF0028845}" destId="{3765A8A4-BF9E-41FD-B7CB-38678B8DAB18}" srcOrd="0" destOrd="0" parTransId="{748D0BDB-C90E-46A1-BC78-933A103A4D5F}" sibTransId="{72EBC183-428D-4362-9F25-E0957004C731}"/>
    <dgm:cxn modelId="{2369B39A-49B6-482A-98A9-4075A0B46BE8}" type="presOf" srcId="{37159CFC-220C-4FE6-AC11-30BDE268C49B}" destId="{7A4FA85B-E80A-429C-BCA5-95CEA5FA485C}" srcOrd="1" destOrd="0" presId="urn:microsoft.com/office/officeart/2005/8/layout/venn2"/>
    <dgm:cxn modelId="{40EAEFA3-9700-4C67-B617-0116C3E08E04}" type="presOf" srcId="{E9C832F3-EBDA-4144-AC58-73EB4D8ED56C}" destId="{C3D94A0E-732D-4242-9872-510A04D9531A}" srcOrd="0" destOrd="0" presId="urn:microsoft.com/office/officeart/2005/8/layout/venn2"/>
    <dgm:cxn modelId="{7B33A8EC-1761-4140-AF07-C4AB68D342F4}" type="presOf" srcId="{3765A8A4-BF9E-41FD-B7CB-38678B8DAB18}" destId="{F10D500B-5BCE-4064-880C-0A9987DBA8FF}" srcOrd="1" destOrd="0" presId="urn:microsoft.com/office/officeart/2005/8/layout/venn2"/>
    <dgm:cxn modelId="{243164BF-43B5-47BD-9674-53D84C52A327}" type="presOf" srcId="{62895186-34C3-47C8-ADBF-F73DF0028845}" destId="{EA4BEAB3-6F64-4D56-9EEF-1375448D3EE6}" srcOrd="0" destOrd="0" presId="urn:microsoft.com/office/officeart/2005/8/layout/venn2"/>
    <dgm:cxn modelId="{8C458DFC-3503-4DAE-9746-AECAF45664F4}" type="presOf" srcId="{E9C832F3-EBDA-4144-AC58-73EB4D8ED56C}" destId="{510A5792-FA62-4B6C-AEF7-2E01D0FA9FEF}" srcOrd="1" destOrd="0" presId="urn:microsoft.com/office/officeart/2005/8/layout/venn2"/>
    <dgm:cxn modelId="{9E2D3CCB-D98A-4B47-A776-985832C40628}" type="presOf" srcId="{37159CFC-220C-4FE6-AC11-30BDE268C49B}" destId="{64141D3B-031B-4E2B-B443-5ECB60C5C118}" srcOrd="0" destOrd="0" presId="urn:microsoft.com/office/officeart/2005/8/layout/venn2"/>
    <dgm:cxn modelId="{771A1DD5-DCCF-4BB6-B6CB-3A313EDA5824}" srcId="{62895186-34C3-47C8-ADBF-F73DF0028845}" destId="{E9C832F3-EBDA-4144-AC58-73EB4D8ED56C}" srcOrd="2" destOrd="0" parTransId="{513E749C-0DDD-425F-9F45-6DAEE4C85AEC}" sibTransId="{649C3D54-33FE-4955-80AD-BFEF4832593E}"/>
    <dgm:cxn modelId="{58300935-E632-4544-8649-5C66407A1F35}" type="presOf" srcId="{3765A8A4-BF9E-41FD-B7CB-38678B8DAB18}" destId="{DB58E82D-973C-4641-8E10-68D7F90505EC}" srcOrd="0" destOrd="0" presId="urn:microsoft.com/office/officeart/2005/8/layout/venn2"/>
    <dgm:cxn modelId="{8B010E55-E095-4360-9E93-034F07AC8C46}" type="presParOf" srcId="{EA4BEAB3-6F64-4D56-9EEF-1375448D3EE6}" destId="{C38B1AD4-EE70-4794-95F2-0D4A06FE32A3}" srcOrd="0" destOrd="0" presId="urn:microsoft.com/office/officeart/2005/8/layout/venn2"/>
    <dgm:cxn modelId="{AD9F4537-CF0C-4B87-A487-1BADC8C7431B}" type="presParOf" srcId="{C38B1AD4-EE70-4794-95F2-0D4A06FE32A3}" destId="{DB58E82D-973C-4641-8E10-68D7F90505EC}" srcOrd="0" destOrd="0" presId="urn:microsoft.com/office/officeart/2005/8/layout/venn2"/>
    <dgm:cxn modelId="{CE1C8BEB-E3DC-4418-8BFB-5BB61096680D}" type="presParOf" srcId="{C38B1AD4-EE70-4794-95F2-0D4A06FE32A3}" destId="{F10D500B-5BCE-4064-880C-0A9987DBA8FF}" srcOrd="1" destOrd="0" presId="urn:microsoft.com/office/officeart/2005/8/layout/venn2"/>
    <dgm:cxn modelId="{61F5C34F-F8CE-4E81-AD1B-6DE73DE248B5}" type="presParOf" srcId="{EA4BEAB3-6F64-4D56-9EEF-1375448D3EE6}" destId="{3AE0C56C-166C-450E-864D-5C0D8475D479}" srcOrd="1" destOrd="0" presId="urn:microsoft.com/office/officeart/2005/8/layout/venn2"/>
    <dgm:cxn modelId="{78B79619-29ED-40F9-8433-AFA843074FD1}" type="presParOf" srcId="{3AE0C56C-166C-450E-864D-5C0D8475D479}" destId="{64141D3B-031B-4E2B-B443-5ECB60C5C118}" srcOrd="0" destOrd="0" presId="urn:microsoft.com/office/officeart/2005/8/layout/venn2"/>
    <dgm:cxn modelId="{EBD4761B-D11E-49E8-BC7A-D4D788AC22C9}" type="presParOf" srcId="{3AE0C56C-166C-450E-864D-5C0D8475D479}" destId="{7A4FA85B-E80A-429C-BCA5-95CEA5FA485C}" srcOrd="1" destOrd="0" presId="urn:microsoft.com/office/officeart/2005/8/layout/venn2"/>
    <dgm:cxn modelId="{874ED1B5-692A-4F1B-BFCD-4B4D25095CE7}" type="presParOf" srcId="{EA4BEAB3-6F64-4D56-9EEF-1375448D3EE6}" destId="{C813A904-4FCD-4E76-9FE7-F6F7DF6837B3}" srcOrd="2" destOrd="0" presId="urn:microsoft.com/office/officeart/2005/8/layout/venn2"/>
    <dgm:cxn modelId="{ADD7499F-D154-427C-A045-385369A80D31}" type="presParOf" srcId="{C813A904-4FCD-4E76-9FE7-F6F7DF6837B3}" destId="{C3D94A0E-732D-4242-9872-510A04D9531A}" srcOrd="0" destOrd="0" presId="urn:microsoft.com/office/officeart/2005/8/layout/venn2"/>
    <dgm:cxn modelId="{EBC6FA1B-9DF2-459C-AF86-DF498410FD29}" type="presParOf" srcId="{C813A904-4FCD-4E76-9FE7-F6F7DF6837B3}" destId="{510A5792-FA62-4B6C-AEF7-2E01D0FA9FE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9EABD9-4172-4CC0-8DA5-E55210EEB11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5F73B5B-3C9B-4029-813A-A07488F4F907}">
      <dgm:prSet phldrT="[Text]" custT="1"/>
      <dgm:spPr/>
      <dgm:t>
        <a:bodyPr/>
        <a:lstStyle/>
        <a:p>
          <a:r>
            <a:rPr lang="en-US" sz="3200" dirty="0" smtClean="0">
              <a:latin typeface="+mj-lt"/>
            </a:rPr>
            <a:t>Geography</a:t>
          </a:r>
        </a:p>
        <a:p>
          <a:r>
            <a:rPr lang="en-US" sz="2000" dirty="0" smtClean="0">
              <a:latin typeface="+mj-lt"/>
            </a:rPr>
            <a:t>Rainfall</a:t>
          </a:r>
          <a:endParaRPr lang="en-US" sz="2000" dirty="0">
            <a:latin typeface="+mj-lt"/>
          </a:endParaRPr>
        </a:p>
      </dgm:t>
    </dgm:pt>
    <dgm:pt modelId="{1EAC4700-9579-40DD-8A4C-6C790955F9E4}" type="parTrans" cxnId="{F196A71B-90D2-4DB5-BEE7-EA66B22FBC3A}">
      <dgm:prSet/>
      <dgm:spPr/>
      <dgm:t>
        <a:bodyPr/>
        <a:lstStyle/>
        <a:p>
          <a:endParaRPr lang="en-US"/>
        </a:p>
      </dgm:t>
    </dgm:pt>
    <dgm:pt modelId="{FC0CAC26-A12D-4051-AC81-80E3830FEA30}" type="sibTrans" cxnId="{F196A71B-90D2-4DB5-BEE7-EA66B22FBC3A}">
      <dgm:prSet/>
      <dgm:spPr/>
      <dgm:t>
        <a:bodyPr/>
        <a:lstStyle/>
        <a:p>
          <a:endParaRPr lang="en-US"/>
        </a:p>
      </dgm:t>
    </dgm:pt>
    <dgm:pt modelId="{E64A4A39-5A40-4EDD-B2EE-B5BD8BFC6E77}">
      <dgm:prSet phldrT="[Text]" custT="1"/>
      <dgm:spPr/>
      <dgm:t>
        <a:bodyPr/>
        <a:lstStyle/>
        <a:p>
          <a:r>
            <a:rPr lang="en-US" sz="3200" dirty="0" smtClean="0">
              <a:latin typeface="+mj-lt"/>
            </a:rPr>
            <a:t>Math</a:t>
          </a:r>
        </a:p>
        <a:p>
          <a:r>
            <a:rPr lang="en-US" sz="2000" dirty="0" smtClean="0">
              <a:latin typeface="+mj-lt"/>
            </a:rPr>
            <a:t>Charts</a:t>
          </a:r>
        </a:p>
        <a:p>
          <a:r>
            <a:rPr lang="en-US" sz="2000" dirty="0" smtClean="0">
              <a:latin typeface="+mj-lt"/>
            </a:rPr>
            <a:t>Graphs</a:t>
          </a:r>
        </a:p>
        <a:p>
          <a:endParaRPr lang="en-US" sz="3200" dirty="0"/>
        </a:p>
      </dgm:t>
    </dgm:pt>
    <dgm:pt modelId="{DA7FFDCF-3005-4ECC-B936-34D233040D3C}" type="parTrans" cxnId="{A386BDA6-9398-4FAB-BE65-E7D08233315A}">
      <dgm:prSet/>
      <dgm:spPr/>
      <dgm:t>
        <a:bodyPr/>
        <a:lstStyle/>
        <a:p>
          <a:endParaRPr lang="en-US"/>
        </a:p>
      </dgm:t>
    </dgm:pt>
    <dgm:pt modelId="{A2CD7434-C85C-4E08-A929-564EACC7C24F}" type="sibTrans" cxnId="{A386BDA6-9398-4FAB-BE65-E7D08233315A}">
      <dgm:prSet/>
      <dgm:spPr/>
      <dgm:t>
        <a:bodyPr/>
        <a:lstStyle/>
        <a:p>
          <a:endParaRPr lang="en-US"/>
        </a:p>
      </dgm:t>
    </dgm:pt>
    <dgm:pt modelId="{6F97CDDF-0117-42E2-A0E7-2B1569B7AB35}" type="pres">
      <dgm:prSet presAssocID="{F69EABD9-4172-4CC0-8DA5-E55210EEB11C}" presName="compositeShape" presStyleCnt="0">
        <dgm:presLayoutVars>
          <dgm:chMax val="7"/>
          <dgm:dir/>
          <dgm:resizeHandles val="exact"/>
        </dgm:presLayoutVars>
      </dgm:prSet>
      <dgm:spPr/>
    </dgm:pt>
    <dgm:pt modelId="{41382FD2-02FF-4375-95AC-E32C84156B7A}" type="pres">
      <dgm:prSet presAssocID="{85F73B5B-3C9B-4029-813A-A07488F4F907}" presName="circ1" presStyleLbl="vennNode1" presStyleIdx="0" presStyleCnt="2" custLinFactNeighborX="450" custLinFactNeighborY="16216"/>
      <dgm:spPr/>
      <dgm:t>
        <a:bodyPr/>
        <a:lstStyle/>
        <a:p>
          <a:endParaRPr lang="en-US"/>
        </a:p>
      </dgm:t>
    </dgm:pt>
    <dgm:pt modelId="{8B134E4C-AFE8-4F7F-9B67-1F0F393C6680}" type="pres">
      <dgm:prSet presAssocID="{85F73B5B-3C9B-4029-813A-A07488F4F90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1A822-A410-40BD-8D3C-184A837ED1AC}" type="pres">
      <dgm:prSet presAssocID="{E64A4A39-5A40-4EDD-B2EE-B5BD8BFC6E77}" presName="circ2" presStyleLbl="vennNode1" presStyleIdx="1" presStyleCnt="2" custLinFactNeighborX="2703" custLinFactNeighborY="18468"/>
      <dgm:spPr/>
      <dgm:t>
        <a:bodyPr/>
        <a:lstStyle/>
        <a:p>
          <a:endParaRPr lang="en-US"/>
        </a:p>
      </dgm:t>
    </dgm:pt>
    <dgm:pt modelId="{0827A3AB-3011-4CF0-8F8A-C684D4111C03}" type="pres">
      <dgm:prSet presAssocID="{E64A4A39-5A40-4EDD-B2EE-B5BD8BFC6E7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86BDA6-9398-4FAB-BE65-E7D08233315A}" srcId="{F69EABD9-4172-4CC0-8DA5-E55210EEB11C}" destId="{E64A4A39-5A40-4EDD-B2EE-B5BD8BFC6E77}" srcOrd="1" destOrd="0" parTransId="{DA7FFDCF-3005-4ECC-B936-34D233040D3C}" sibTransId="{A2CD7434-C85C-4E08-A929-564EACC7C24F}"/>
    <dgm:cxn modelId="{52BDD77C-A22C-4C99-A8E4-538AA4F67985}" type="presOf" srcId="{E64A4A39-5A40-4EDD-B2EE-B5BD8BFC6E77}" destId="{57B1A822-A410-40BD-8D3C-184A837ED1AC}" srcOrd="0" destOrd="0" presId="urn:microsoft.com/office/officeart/2005/8/layout/venn1"/>
    <dgm:cxn modelId="{B6267F54-8CAE-4DAA-AE0B-BF6928185296}" type="presOf" srcId="{E64A4A39-5A40-4EDD-B2EE-B5BD8BFC6E77}" destId="{0827A3AB-3011-4CF0-8F8A-C684D4111C03}" srcOrd="1" destOrd="0" presId="urn:microsoft.com/office/officeart/2005/8/layout/venn1"/>
    <dgm:cxn modelId="{8D806524-6D14-4493-9CDE-EC87C8798B9F}" type="presOf" srcId="{F69EABD9-4172-4CC0-8DA5-E55210EEB11C}" destId="{6F97CDDF-0117-42E2-A0E7-2B1569B7AB35}" srcOrd="0" destOrd="0" presId="urn:microsoft.com/office/officeart/2005/8/layout/venn1"/>
    <dgm:cxn modelId="{F196A71B-90D2-4DB5-BEE7-EA66B22FBC3A}" srcId="{F69EABD9-4172-4CC0-8DA5-E55210EEB11C}" destId="{85F73B5B-3C9B-4029-813A-A07488F4F907}" srcOrd="0" destOrd="0" parTransId="{1EAC4700-9579-40DD-8A4C-6C790955F9E4}" sibTransId="{FC0CAC26-A12D-4051-AC81-80E3830FEA30}"/>
    <dgm:cxn modelId="{F72FFB4A-68B6-489F-A55D-78F7966C1CB4}" type="presOf" srcId="{85F73B5B-3C9B-4029-813A-A07488F4F907}" destId="{8B134E4C-AFE8-4F7F-9B67-1F0F393C6680}" srcOrd="1" destOrd="0" presId="urn:microsoft.com/office/officeart/2005/8/layout/venn1"/>
    <dgm:cxn modelId="{1CD7BA7F-D1FB-4368-8CD4-D2BD806D4F65}" type="presOf" srcId="{85F73B5B-3C9B-4029-813A-A07488F4F907}" destId="{41382FD2-02FF-4375-95AC-E32C84156B7A}" srcOrd="0" destOrd="0" presId="urn:microsoft.com/office/officeart/2005/8/layout/venn1"/>
    <dgm:cxn modelId="{73D2F8B3-8F1D-4C17-8EF7-2E728924DC8D}" type="presParOf" srcId="{6F97CDDF-0117-42E2-A0E7-2B1569B7AB35}" destId="{41382FD2-02FF-4375-95AC-E32C84156B7A}" srcOrd="0" destOrd="0" presId="urn:microsoft.com/office/officeart/2005/8/layout/venn1"/>
    <dgm:cxn modelId="{9E3103AD-7E36-4466-8EF2-D37ED6B15E6F}" type="presParOf" srcId="{6F97CDDF-0117-42E2-A0E7-2B1569B7AB35}" destId="{8B134E4C-AFE8-4F7F-9B67-1F0F393C6680}" srcOrd="1" destOrd="0" presId="urn:microsoft.com/office/officeart/2005/8/layout/venn1"/>
    <dgm:cxn modelId="{A5A159C9-FD99-4B6B-9F61-EEABEDAD233C}" type="presParOf" srcId="{6F97CDDF-0117-42E2-A0E7-2B1569B7AB35}" destId="{57B1A822-A410-40BD-8D3C-184A837ED1AC}" srcOrd="2" destOrd="0" presId="urn:microsoft.com/office/officeart/2005/8/layout/venn1"/>
    <dgm:cxn modelId="{EA52B1CE-9607-4FCD-B54A-7218979A14EB}" type="presParOf" srcId="{6F97CDDF-0117-42E2-A0E7-2B1569B7AB35}" destId="{0827A3AB-3011-4CF0-8F8A-C684D4111C03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58E82D-973C-4641-8E10-68D7F90505EC}">
      <dsp:nvSpPr>
        <dsp:cNvPr id="0" name=""/>
        <dsp:cNvSpPr/>
      </dsp:nvSpPr>
      <dsp:spPr>
        <a:xfrm>
          <a:off x="1016000" y="0"/>
          <a:ext cx="4064000" cy="4064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What if?</a:t>
          </a:r>
          <a:endParaRPr lang="en-US" sz="2000" kern="1200" dirty="0">
            <a:latin typeface="+mj-lt"/>
          </a:endParaRPr>
        </a:p>
      </dsp:txBody>
      <dsp:txXfrm>
        <a:off x="2337816" y="203199"/>
        <a:ext cx="1420368" cy="609600"/>
      </dsp:txXfrm>
    </dsp:sp>
    <dsp:sp modelId="{64141D3B-031B-4E2B-B443-5ECB60C5C118}">
      <dsp:nvSpPr>
        <dsp:cNvPr id="0" name=""/>
        <dsp:cNvSpPr/>
      </dsp:nvSpPr>
      <dsp:spPr>
        <a:xfrm>
          <a:off x="1600200" y="965189"/>
          <a:ext cx="3048000" cy="3048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Systems</a:t>
          </a:r>
          <a:endParaRPr lang="en-US" sz="2000" kern="1200" dirty="0">
            <a:latin typeface="+mj-lt"/>
          </a:endParaRPr>
        </a:p>
      </dsp:txBody>
      <dsp:txXfrm>
        <a:off x="2414016" y="1155689"/>
        <a:ext cx="1420368" cy="571500"/>
      </dsp:txXfrm>
    </dsp:sp>
    <dsp:sp modelId="{C3D94A0E-732D-4242-9872-510A04D9531A}">
      <dsp:nvSpPr>
        <dsp:cNvPr id="0" name=""/>
        <dsp:cNvSpPr/>
      </dsp:nvSpPr>
      <dsp:spPr>
        <a:xfrm>
          <a:off x="2087778" y="1990872"/>
          <a:ext cx="2032000" cy="2032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Circulatory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System</a:t>
          </a:r>
          <a:endParaRPr lang="en-US" sz="2000" kern="1200" dirty="0">
            <a:latin typeface="+mj-lt"/>
          </a:endParaRPr>
        </a:p>
      </dsp:txBody>
      <dsp:txXfrm>
        <a:off x="2385357" y="2498872"/>
        <a:ext cx="1436840" cy="1016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382FD2-02FF-4375-95AC-E32C84156B7A}">
      <dsp:nvSpPr>
        <dsp:cNvPr id="0" name=""/>
        <dsp:cNvSpPr/>
      </dsp:nvSpPr>
      <dsp:spPr>
        <a:xfrm>
          <a:off x="152384" y="680720"/>
          <a:ext cx="3383280" cy="33832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+mj-lt"/>
            </a:rPr>
            <a:t>Geography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Rainfall</a:t>
          </a:r>
          <a:endParaRPr lang="en-US" sz="2000" kern="1200" dirty="0">
            <a:latin typeface="+mj-lt"/>
          </a:endParaRPr>
        </a:p>
      </dsp:txBody>
      <dsp:txXfrm>
        <a:off x="624824" y="1079681"/>
        <a:ext cx="1950720" cy="2585357"/>
      </dsp:txXfrm>
    </dsp:sp>
    <dsp:sp modelId="{57B1A822-A410-40BD-8D3C-184A837ED1AC}">
      <dsp:nvSpPr>
        <dsp:cNvPr id="0" name=""/>
        <dsp:cNvSpPr/>
      </dsp:nvSpPr>
      <dsp:spPr>
        <a:xfrm>
          <a:off x="2667010" y="680720"/>
          <a:ext cx="3383280" cy="33832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+mj-lt"/>
            </a:rPr>
            <a:t>Math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Charts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Graphs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3627130" y="1079681"/>
        <a:ext cx="1950720" cy="2585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5294D-66B8-49D5-BBE6-67D6E2F06DCF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1F6CE-9DB0-49AE-9A00-BBB92B36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1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Broad themes such as change, cultures, discovery, environments, interaction, inventions, power, systems, time and work provide a greater opportunity for teachers of various disciplines to find common topics, concepts and skills.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1F6CE-9DB0-49AE-9A00-BBB92B361DC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155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1F6CE-9DB0-49AE-9A00-BBB92B361DC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74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96A4AD-3F10-4184-855A-B6DA7802BE45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E54D83-7236-4D11-81EF-DBAF6EDF567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@stubbsonline.ne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@stubbsonline.net" TargetMode="External"/><Relationship Id="rId2" Type="http://schemas.openxmlformats.org/officeDocument/2006/relationships/hyperlink" Target="http://learningtoexcel.wikispaces.com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learningtoexcel.wikispace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regonstate.edu/instruction/ed555/zone3/tenways.htm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bie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Local Resources for Project-Based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667000"/>
            <a:ext cx="6400800" cy="1752600"/>
          </a:xfrm>
        </p:spPr>
        <p:txBody>
          <a:bodyPr/>
          <a:lstStyle/>
          <a:p>
            <a:r>
              <a:rPr lang="en-US" dirty="0" smtClean="0"/>
              <a:t>David Stubbs</a:t>
            </a:r>
          </a:p>
          <a:p>
            <a:r>
              <a:rPr lang="en-US" dirty="0" smtClean="0">
                <a:hlinkClick r:id="rId2"/>
              </a:rPr>
              <a:t>david@stubbsonline.net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39624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 Question: </a:t>
            </a:r>
          </a:p>
          <a:p>
            <a:r>
              <a:rPr lang="en-US" sz="3200" dirty="0" smtClean="0">
                <a:latin typeface="+mj-lt"/>
              </a:rPr>
              <a:t>What should be the route for the </a:t>
            </a:r>
          </a:p>
          <a:p>
            <a:r>
              <a:rPr lang="en-US" sz="3200" dirty="0" smtClean="0">
                <a:latin typeface="+mj-lt"/>
              </a:rPr>
              <a:t>Al-</a:t>
            </a:r>
            <a:r>
              <a:rPr lang="en-US" sz="3200" dirty="0" err="1" smtClean="0">
                <a:latin typeface="+mj-lt"/>
              </a:rPr>
              <a:t>Corniche</a:t>
            </a:r>
            <a:r>
              <a:rPr lang="en-US" sz="3200" dirty="0" smtClean="0">
                <a:latin typeface="+mj-lt"/>
              </a:rPr>
              <a:t> line of the new Doha Metro?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422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6096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Sequenced </a:t>
            </a:r>
            <a:r>
              <a:rPr lang="en-US" sz="2400" dirty="0"/>
              <a:t>(within </a:t>
            </a:r>
            <a:r>
              <a:rPr lang="en-US" sz="2400" dirty="0" smtClean="0"/>
              <a:t>TWO subjects)</a:t>
            </a:r>
            <a:endParaRPr lang="en-US" dirty="0"/>
          </a:p>
        </p:txBody>
      </p:sp>
      <p:pic>
        <p:nvPicPr>
          <p:cNvPr id="4" name="Picture 5" descr="sequenc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838200"/>
            <a:ext cx="11938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1066800" y="2789489"/>
            <a:ext cx="28194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Jungle Book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81200" y="2209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English</a:t>
            </a:r>
            <a:endParaRPr lang="en-US" dirty="0">
              <a:latin typeface="+mj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5715000" y="2834355"/>
            <a:ext cx="28194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Ecosystems</a:t>
            </a:r>
            <a:endParaRPr lang="en-US" dirty="0"/>
          </a:p>
        </p:txBody>
      </p:sp>
      <p:pic>
        <p:nvPicPr>
          <p:cNvPr id="4098" name="Picture 2" descr="http://www.filmedge.net/JB/boxar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88626">
            <a:off x="368966" y="4175759"/>
            <a:ext cx="1857713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10542" y="2362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Geography</a:t>
            </a:r>
            <a:endParaRPr lang="en-US" dirty="0">
              <a:latin typeface="+mj-lt"/>
            </a:endParaRPr>
          </a:p>
        </p:txBody>
      </p:sp>
      <p:pic>
        <p:nvPicPr>
          <p:cNvPr id="4100" name="Picture 4" descr="http://www.solarnavigator.net/animal_kingdom/animal_images/Tiger_panthera_tigris_tigris_Beng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8512">
            <a:off x="6629400" y="4677437"/>
            <a:ext cx="2286000" cy="175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04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800600" cy="1143000"/>
          </a:xfrm>
        </p:spPr>
        <p:txBody>
          <a:bodyPr/>
          <a:lstStyle/>
          <a:p>
            <a:r>
              <a:rPr lang="en-US" dirty="0" smtClean="0"/>
              <a:t>Shared </a:t>
            </a:r>
            <a:r>
              <a:rPr lang="en-US" sz="2400" dirty="0" smtClean="0"/>
              <a:t>(within 2 subjects)</a:t>
            </a:r>
            <a:endParaRPr lang="en-US" dirty="0"/>
          </a:p>
        </p:txBody>
      </p:sp>
      <p:pic>
        <p:nvPicPr>
          <p:cNvPr id="3" name="Picture 6" descr="Sha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838200"/>
            <a:ext cx="11938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6456582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81400" y="5943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Data representation</a:t>
            </a:r>
            <a:endParaRPr lang="en-US" dirty="0">
              <a:latin typeface="+mj-lt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495800" y="3962400"/>
            <a:ext cx="76200" cy="1828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57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Webbed </a:t>
            </a:r>
            <a:r>
              <a:rPr lang="en-US" sz="2000" dirty="0" smtClean="0"/>
              <a:t>(across disciplines)</a:t>
            </a:r>
            <a:endParaRPr lang="en-US" sz="2000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+mj-lt"/>
              </a:rPr>
              <a:t>Use a broad theme, e.g. change, culture, environment, work</a:t>
            </a:r>
          </a:p>
          <a:p>
            <a:r>
              <a:rPr lang="en-US" dirty="0" smtClean="0">
                <a:latin typeface="+mj-lt"/>
              </a:rPr>
              <a:t>Greater opportunity for interaction</a:t>
            </a:r>
          </a:p>
          <a:p>
            <a:r>
              <a:rPr lang="en-US" dirty="0" smtClean="0">
                <a:latin typeface="+mj-lt"/>
              </a:rPr>
              <a:t>Use webbing to create ideas</a:t>
            </a:r>
          </a:p>
          <a:p>
            <a:pPr lvl="1"/>
            <a:r>
              <a:rPr lang="en-US" sz="2200" dirty="0">
                <a:latin typeface="+mj-lt"/>
              </a:rPr>
              <a:t>Generate as many ideas as possible. </a:t>
            </a:r>
          </a:p>
          <a:p>
            <a:pPr lvl="1"/>
            <a:r>
              <a:rPr lang="en-US" sz="2200" dirty="0">
                <a:latin typeface="+mj-lt"/>
              </a:rPr>
              <a:t>Accept all ideas. </a:t>
            </a:r>
          </a:p>
          <a:p>
            <a:pPr lvl="1"/>
            <a:r>
              <a:rPr lang="en-US" sz="2200" dirty="0">
                <a:latin typeface="+mj-lt"/>
              </a:rPr>
              <a:t>Seek clarification, if necessary, but do not edit at this stage. </a:t>
            </a:r>
          </a:p>
          <a:p>
            <a:pPr lvl="1"/>
            <a:r>
              <a:rPr lang="en-US" sz="2200" dirty="0">
                <a:latin typeface="+mj-lt"/>
              </a:rPr>
              <a:t>Encourage people to brainstorm on their own before contributing to a common pool of ideas. </a:t>
            </a:r>
          </a:p>
          <a:p>
            <a:pPr lvl="1"/>
            <a:r>
              <a:rPr lang="en-US" sz="2200" dirty="0">
                <a:latin typeface="+mj-lt"/>
              </a:rPr>
              <a:t>Remember that brainstorming is an open-ended exercise. At any time, new ideas or directions may be introduced. </a:t>
            </a:r>
          </a:p>
          <a:p>
            <a:pPr lvl="1"/>
            <a:r>
              <a:rPr lang="en-US" sz="2200" dirty="0">
                <a:latin typeface="+mj-lt"/>
              </a:rPr>
              <a:t>Do not close down the process too soon. Provide ample thinking time. </a:t>
            </a:r>
            <a:endParaRPr lang="en-US" sz="2200" dirty="0" smtClean="0">
              <a:latin typeface="+mj-lt"/>
            </a:endParaRP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727868" y="449537"/>
            <a:ext cx="840523" cy="20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851693" y="613050"/>
            <a:ext cx="958559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656429" y="594000"/>
            <a:ext cx="1234843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pic>
        <p:nvPicPr>
          <p:cNvPr id="29" name="Picture 5" descr="Webb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75" y="611188"/>
            <a:ext cx="11938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67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Use Mind Mapping to brainstorm ideas</a:t>
            </a:r>
          </a:p>
          <a:p>
            <a:r>
              <a:rPr lang="en-US" dirty="0" smtClean="0">
                <a:latin typeface="+mj-lt"/>
              </a:rPr>
              <a:t>For example, bubbl.us or Mind Meister 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892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9" t="37120" r="70143" b="35161"/>
          <a:stretch/>
        </p:blipFill>
        <p:spPr bwMode="auto">
          <a:xfrm>
            <a:off x="914400" y="2057400"/>
            <a:ext cx="5278648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62200" y="59436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From Buck Institute of Education</a:t>
            </a:r>
          </a:p>
          <a:p>
            <a:r>
              <a:rPr lang="en-US" dirty="0" smtClean="0">
                <a:latin typeface="+mj-lt"/>
              </a:rPr>
              <a:t>***LOTS of resources for every step of the process***</a:t>
            </a:r>
            <a:endParaRPr lang="en-US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73108" y="3200400"/>
            <a:ext cx="2667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Route Map for Al-</a:t>
            </a:r>
            <a:r>
              <a:rPr lang="en-US" b="1" dirty="0" err="1" smtClean="0">
                <a:latin typeface="+mj-lt"/>
              </a:rPr>
              <a:t>Corniche</a:t>
            </a:r>
            <a:r>
              <a:rPr lang="en-US" b="1" dirty="0" smtClean="0">
                <a:latin typeface="+mj-lt"/>
              </a:rPr>
              <a:t> line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Survey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Analysis of Survey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Charts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Tables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Artwork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Newspaper Article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Report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Posters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267201" y="3999617"/>
            <a:ext cx="1905907" cy="430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51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Possible Projects</a:t>
            </a:r>
            <a:br>
              <a:rPr lang="en-US" dirty="0" smtClean="0"/>
            </a:br>
            <a:r>
              <a:rPr lang="en-US" sz="2200" dirty="0" smtClean="0"/>
              <a:t>(for Doha metro project)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latin typeface="+mj-lt"/>
              </a:rPr>
              <a:t>English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+mj-lt"/>
              </a:rPr>
              <a:t>Design a survey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+mj-lt"/>
              </a:rPr>
              <a:t>Write a report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+mj-lt"/>
              </a:rPr>
              <a:t>Write a newspaper article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latin typeface="+mj-lt"/>
              </a:rPr>
              <a:t>Math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err="1" smtClean="0">
                <a:latin typeface="+mj-lt"/>
              </a:rPr>
              <a:t>Analyse</a:t>
            </a:r>
            <a:r>
              <a:rPr lang="en-US" sz="2200" dirty="0" smtClean="0">
                <a:latin typeface="+mj-lt"/>
              </a:rPr>
              <a:t> results of survey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+mj-lt"/>
              </a:rPr>
              <a:t>Create charts and tables (with ICT)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+mj-lt"/>
              </a:rPr>
              <a:t>Travel graphs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latin typeface="+mj-lt"/>
              </a:rPr>
              <a:t>Science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+mj-lt"/>
              </a:rPr>
              <a:t>Investigate impact of Doha Metro on </a:t>
            </a:r>
            <a:r>
              <a:rPr lang="en-US" sz="2200" u="sng" dirty="0" smtClean="0">
                <a:latin typeface="+mj-lt"/>
              </a:rPr>
              <a:t>global warming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+mj-lt"/>
              </a:rPr>
              <a:t>Investigate </a:t>
            </a:r>
            <a:r>
              <a:rPr lang="en-US" sz="2200" dirty="0" err="1" smtClean="0">
                <a:latin typeface="+mj-lt"/>
              </a:rPr>
              <a:t>MagLev</a:t>
            </a:r>
            <a:endParaRPr lang="en-US" sz="2200" dirty="0" smtClean="0">
              <a:latin typeface="+mj-lt"/>
            </a:endParaRP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+mj-lt"/>
              </a:rPr>
              <a:t>Velocity, vectors, kinetic energy, electricity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95400"/>
            <a:ext cx="2514600" cy="16685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2819400"/>
            <a:ext cx="2133600" cy="1666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newsimg.bbc.co.uk/media/images/42118000/gif/_42118168_maglev_train_inf416x26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719" y="5029200"/>
            <a:ext cx="2269371" cy="141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65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Projects continued</a:t>
            </a:r>
            <a:br>
              <a:rPr lang="en-US" dirty="0" smtClean="0"/>
            </a:br>
            <a:r>
              <a:rPr lang="en-US" sz="2700" dirty="0" smtClean="0"/>
              <a:t>(for Doha metro project)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+mj-lt"/>
              </a:rPr>
              <a:t>Art: LOTS of design possibilities</a:t>
            </a:r>
          </a:p>
          <a:p>
            <a:pPr lvl="1">
              <a:defRPr/>
            </a:pPr>
            <a:r>
              <a:rPr lang="en-US" sz="1800" dirty="0">
                <a:latin typeface="+mj-lt"/>
              </a:rPr>
              <a:t> Color scheme for metro wagons</a:t>
            </a:r>
          </a:p>
          <a:p>
            <a:pPr lvl="1">
              <a:defRPr/>
            </a:pPr>
            <a:r>
              <a:rPr lang="en-US" sz="2000" dirty="0">
                <a:latin typeface="+mj-lt"/>
              </a:rPr>
              <a:t>Logo for Doha Metro</a:t>
            </a:r>
          </a:p>
          <a:p>
            <a:pPr lvl="1">
              <a:defRPr/>
            </a:pPr>
            <a:r>
              <a:rPr lang="en-US" sz="2000" dirty="0">
                <a:latin typeface="+mj-lt"/>
              </a:rPr>
              <a:t>Awareness poster</a:t>
            </a:r>
          </a:p>
          <a:p>
            <a:pPr lvl="1">
              <a:defRPr/>
            </a:pPr>
            <a:r>
              <a:rPr lang="en-US" sz="2000" dirty="0">
                <a:latin typeface="+mj-lt"/>
              </a:rPr>
              <a:t>Artwork for walls of stations</a:t>
            </a:r>
          </a:p>
          <a:p>
            <a:pPr lvl="1">
              <a:defRPr/>
            </a:pPr>
            <a:r>
              <a:rPr lang="en-US" sz="2000" dirty="0">
                <a:latin typeface="+mj-lt"/>
              </a:rPr>
              <a:t>Metro map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Islamic Studies</a:t>
            </a:r>
          </a:p>
          <a:p>
            <a:pPr lvl="1">
              <a:defRPr/>
            </a:pPr>
            <a:r>
              <a:rPr lang="en-US" sz="2000" dirty="0">
                <a:latin typeface="+mj-lt"/>
              </a:rPr>
              <a:t>Buildings to reflect Islamic </a:t>
            </a:r>
            <a:r>
              <a:rPr lang="en-US" sz="2000" dirty="0" smtClean="0">
                <a:latin typeface="+mj-lt"/>
              </a:rPr>
              <a:t>principles</a:t>
            </a:r>
          </a:p>
          <a:p>
            <a:pPr lvl="1">
              <a:defRPr/>
            </a:pPr>
            <a:r>
              <a:rPr lang="en-US" sz="2000" dirty="0" smtClean="0">
                <a:latin typeface="+mj-lt"/>
              </a:rPr>
              <a:t>Include prayer rooms in design</a:t>
            </a:r>
            <a:endParaRPr lang="en-US" sz="2000" dirty="0">
              <a:latin typeface="+mj-lt"/>
            </a:endParaRPr>
          </a:p>
          <a:p>
            <a:pPr>
              <a:defRPr/>
            </a:pPr>
            <a:r>
              <a:rPr lang="en-US" sz="2000" dirty="0">
                <a:latin typeface="+mj-lt"/>
              </a:rPr>
              <a:t>Social Studies </a:t>
            </a:r>
          </a:p>
          <a:p>
            <a:pPr lvl="1">
              <a:defRPr/>
            </a:pPr>
            <a:r>
              <a:rPr lang="en-US" sz="2000" dirty="0" smtClean="0">
                <a:latin typeface="+mj-lt"/>
              </a:rPr>
              <a:t>Transportation</a:t>
            </a:r>
            <a:endParaRPr lang="en-US" sz="20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45"/>
          <a:stretch/>
        </p:blipFill>
        <p:spPr>
          <a:xfrm>
            <a:off x="4419600" y="1905000"/>
            <a:ext cx="4602480" cy="11317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050" name="Picture 2" descr="http://upload.wikimedia.org/wikipedia/en/e/e2/Istanbul_Metro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1554480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japantravelinfo.com/uploads/Image/TokyoMetroLogo_aj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5664">
            <a:off x="7010400" y="3550920"/>
            <a:ext cx="1942309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59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Guest Speaker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sz="2400" dirty="0">
                <a:latin typeface="+mj-lt"/>
              </a:rPr>
              <a:t>Recommendation</a:t>
            </a:r>
          </a:p>
          <a:p>
            <a:pPr>
              <a:defRPr/>
            </a:pPr>
            <a:r>
              <a:rPr lang="en-US" sz="2400" dirty="0">
                <a:latin typeface="+mj-lt"/>
              </a:rPr>
              <a:t>Invite a guest speaker</a:t>
            </a:r>
          </a:p>
          <a:p>
            <a:pPr>
              <a:defRPr/>
            </a:pPr>
            <a:r>
              <a:rPr lang="en-US" sz="2400" dirty="0">
                <a:latin typeface="+mj-lt"/>
              </a:rPr>
              <a:t>ALL schools will have a student who has a parent who is involved with the Doha Metro project</a:t>
            </a:r>
          </a:p>
          <a:p>
            <a:endParaRPr lang="en-US" dirty="0"/>
          </a:p>
        </p:txBody>
      </p:sp>
      <p:pic>
        <p:nvPicPr>
          <p:cNvPr id="4" name="Picture 2" descr="http://www.guest-speakers-mc.co.za/images/guest_speaker_motivational_mc_keyno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4113">
            <a:off x="6341192" y="3505573"/>
            <a:ext cx="2390876" cy="331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913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</a:t>
            </a:r>
            <a:r>
              <a:rPr lang="en-US" dirty="0"/>
              <a:t>(</a:t>
            </a:r>
            <a:r>
              <a:rPr lang="en-US" dirty="0" smtClean="0"/>
              <a:t>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+mj-lt"/>
              </a:rPr>
              <a:t>I would like to close this presentation with a quick look at the wiki I created to store resources for the project.</a:t>
            </a:r>
          </a:p>
          <a:p>
            <a:r>
              <a:rPr lang="en-US" sz="2000" dirty="0" smtClean="0">
                <a:latin typeface="+mj-lt"/>
                <a:hlinkClick r:id="rId2"/>
              </a:rPr>
              <a:t>http://learningtoexcel.wikispaces.com</a:t>
            </a:r>
            <a:endParaRPr lang="en-US" sz="2000" dirty="0" smtClean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Thanks for coming to my presentation. I hope that it was useful.</a:t>
            </a:r>
          </a:p>
          <a:p>
            <a:pPr marL="0" indent="0">
              <a:buNone/>
            </a:pPr>
            <a:endParaRPr lang="en-US" sz="2000" dirty="0">
              <a:latin typeface="+mj-lt"/>
            </a:endParaRPr>
          </a:p>
          <a:p>
            <a:pPr marL="0" indent="0" algn="r">
              <a:buNone/>
            </a:pPr>
            <a:r>
              <a:rPr lang="en-US" sz="2000" dirty="0" smtClean="0">
                <a:latin typeface="+mj-lt"/>
              </a:rPr>
              <a:t>David Stubbs</a:t>
            </a:r>
          </a:p>
          <a:p>
            <a:pPr marL="0" indent="0" algn="r">
              <a:buNone/>
            </a:pPr>
            <a:r>
              <a:rPr lang="en-US" sz="2000" dirty="0" smtClean="0">
                <a:latin typeface="+mj-lt"/>
                <a:hlinkClick r:id="rId3"/>
              </a:rPr>
              <a:t>david@stubbsonline.net</a:t>
            </a:r>
            <a:endParaRPr lang="en-US" sz="2000" dirty="0" smtClean="0">
              <a:latin typeface="+mj-lt"/>
            </a:endParaRPr>
          </a:p>
          <a:p>
            <a:pPr marL="0" indent="0" algn="r">
              <a:buNone/>
            </a:pP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77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39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BLword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8756956" cy="460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73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84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7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43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My colleague and I created a wiki to model  to our teachers one way of uploading resources</a:t>
            </a:r>
          </a:p>
          <a:p>
            <a:r>
              <a:rPr lang="en-US" dirty="0" smtClean="0">
                <a:latin typeface="+mj-lt"/>
              </a:rPr>
              <a:t>Wiki: </a:t>
            </a:r>
            <a:r>
              <a:rPr lang="en-US" dirty="0" smtClean="0">
                <a:latin typeface="+mj-lt"/>
                <a:hlinkClick r:id="rId2"/>
              </a:rPr>
              <a:t>http://learningtoexcel.wikispaces.com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Buck Institute of Education</a:t>
            </a:r>
          </a:p>
          <a:p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 rotWithShape="1">
          <a:blip r:embed="rId3"/>
          <a:srcRect l="25524" r="27062"/>
          <a:stretch/>
        </p:blipFill>
        <p:spPr bwMode="auto">
          <a:xfrm rot="632932">
            <a:off x="3102863" y="656219"/>
            <a:ext cx="5186808" cy="5581417"/>
          </a:xfrm>
          <a:prstGeom prst="rect">
            <a:avLst/>
          </a:prstGeom>
          <a:ln w="190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6334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PBL?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IE" dirty="0" smtClean="0">
                <a:latin typeface="+mj-lt"/>
                <a:cs typeface="Arial" charset="0"/>
              </a:rPr>
              <a:t>Broader and richer learning perspective</a:t>
            </a:r>
          </a:p>
          <a:p>
            <a:pPr>
              <a:lnSpc>
                <a:spcPct val="90000"/>
              </a:lnSpc>
            </a:pPr>
            <a:r>
              <a:rPr lang="en-IE" dirty="0" smtClean="0">
                <a:latin typeface="+mj-lt"/>
                <a:cs typeface="Arial" charset="0"/>
              </a:rPr>
              <a:t>Meets demands of the 21</a:t>
            </a:r>
            <a:r>
              <a:rPr lang="en-IE" baseline="30000" dirty="0" smtClean="0">
                <a:latin typeface="+mj-lt"/>
                <a:cs typeface="Arial" charset="0"/>
              </a:rPr>
              <a:t>st</a:t>
            </a:r>
            <a:r>
              <a:rPr lang="en-IE" dirty="0" smtClean="0">
                <a:latin typeface="+mj-lt"/>
                <a:cs typeface="Arial" charset="0"/>
              </a:rPr>
              <a:t> century</a:t>
            </a:r>
          </a:p>
          <a:p>
            <a:pPr>
              <a:lnSpc>
                <a:spcPct val="90000"/>
              </a:lnSpc>
            </a:pPr>
            <a:r>
              <a:rPr lang="en-IE" dirty="0" smtClean="0">
                <a:latin typeface="+mj-lt"/>
                <a:cs typeface="Arial" charset="0"/>
              </a:rPr>
              <a:t>Makes meaningful connections</a:t>
            </a:r>
          </a:p>
          <a:p>
            <a:pPr>
              <a:lnSpc>
                <a:spcPct val="90000"/>
              </a:lnSpc>
            </a:pPr>
            <a:r>
              <a:rPr lang="en-IE" dirty="0" smtClean="0">
                <a:latin typeface="+mj-lt"/>
                <a:cs typeface="Arial" charset="0"/>
              </a:rPr>
              <a:t>Allows for a variety of approaches and methodologies -Differentiation</a:t>
            </a:r>
          </a:p>
          <a:p>
            <a:pPr>
              <a:lnSpc>
                <a:spcPct val="90000"/>
              </a:lnSpc>
            </a:pPr>
            <a:r>
              <a:rPr lang="en-IE" dirty="0" smtClean="0">
                <a:latin typeface="+mj-lt"/>
                <a:cs typeface="Arial" charset="0"/>
              </a:rPr>
              <a:t>Caters for different learning styles and interests – Multiple Intelligences</a:t>
            </a:r>
          </a:p>
          <a:p>
            <a:pPr>
              <a:lnSpc>
                <a:spcPct val="90000"/>
              </a:lnSpc>
            </a:pPr>
            <a:r>
              <a:rPr lang="en-IE" dirty="0" smtClean="0">
                <a:latin typeface="+mj-lt"/>
                <a:cs typeface="Arial" charset="0"/>
              </a:rPr>
              <a:t>Encourages the sharing of ideas and good practice</a:t>
            </a:r>
          </a:p>
          <a:p>
            <a:pPr>
              <a:lnSpc>
                <a:spcPct val="90000"/>
              </a:lnSpc>
            </a:pPr>
            <a:r>
              <a:rPr lang="en-IE" dirty="0" smtClean="0">
                <a:latin typeface="+mj-lt"/>
                <a:cs typeface="Arial" charset="0"/>
              </a:rPr>
              <a:t>Required by IB program!</a:t>
            </a:r>
          </a:p>
        </p:txBody>
      </p:sp>
    </p:spTree>
    <p:extLst>
      <p:ext uri="{BB962C8B-B14F-4D97-AF65-F5344CB8AC3E}">
        <p14:creationId xmlns:p14="http://schemas.microsoft.com/office/powerpoint/2010/main" val="406127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PBL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latin typeface="+mj-lt"/>
                <a:cs typeface="Arial" charset="0"/>
              </a:rPr>
              <a:t>Preparation</a:t>
            </a:r>
          </a:p>
          <a:p>
            <a:r>
              <a:rPr lang="en-GB" sz="2800" dirty="0">
                <a:latin typeface="+mj-lt"/>
                <a:cs typeface="Arial" charset="0"/>
              </a:rPr>
              <a:t>Selection of  good digital resources</a:t>
            </a:r>
          </a:p>
          <a:p>
            <a:r>
              <a:rPr lang="en-GB" sz="2800" dirty="0">
                <a:latin typeface="+mj-lt"/>
                <a:cs typeface="Arial" charset="0"/>
              </a:rPr>
              <a:t>Can be haphazard – easy to go off task</a:t>
            </a:r>
          </a:p>
          <a:p>
            <a:r>
              <a:rPr lang="en-GB" sz="2800" dirty="0">
                <a:latin typeface="+mj-lt"/>
                <a:cs typeface="Arial" charset="0"/>
              </a:rPr>
              <a:t>Difficult to assess / </a:t>
            </a:r>
            <a:r>
              <a:rPr lang="en-GB" sz="2800" dirty="0" smtClean="0">
                <a:latin typeface="+mj-lt"/>
                <a:cs typeface="Arial" charset="0"/>
              </a:rPr>
              <a:t>evaluate</a:t>
            </a:r>
            <a:endParaRPr lang="en-GB" sz="2800" dirty="0">
              <a:latin typeface="+mj-lt"/>
              <a:cs typeface="Arial" charset="0"/>
            </a:endParaRPr>
          </a:p>
        </p:txBody>
      </p:sp>
      <p:pic>
        <p:nvPicPr>
          <p:cNvPr id="6146" name="Picture 2" descr="C:\Documents and Settings\USER\Local Settings\Temporary Internet Files\Content.IE5\JRYMZICL\MC90043801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64465"/>
            <a:ext cx="19208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USER\Local Settings\Temporary Internet Files\Content.IE5\2PMXS27G\MC90044203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64465"/>
            <a:ext cx="1520825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USER\Local Settings\Temporary Internet Files\Content.IE5\1S94NCNX\MC90044041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669709"/>
            <a:ext cx="1830629" cy="148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Documents and Settings\USER\Local Settings\Temporary Internet Files\Content.IE5\7BB4WZCY\MC90043439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762915"/>
            <a:ext cx="1831975" cy="125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75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Models of integration</a:t>
            </a:r>
            <a:endParaRPr lang="en-US" dirty="0"/>
          </a:p>
        </p:txBody>
      </p:sp>
      <p:pic>
        <p:nvPicPr>
          <p:cNvPr id="5" name="Picture 4" descr="C:\Documents and Settings\Ciara\Desktop\IMG_44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54475" y="1708150"/>
            <a:ext cx="4000500" cy="30003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71600" y="49530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http://oregonstate.edu/instruction/ed555/zone3/tenways.htm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4"/>
              </a:rPr>
              <a:t>Buck Institute of Education </a:t>
            </a:r>
            <a:r>
              <a:rPr lang="en-US" dirty="0" smtClean="0"/>
              <a:t>[FANTASTIC: hundreds of resources]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3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53200" cy="1143000"/>
          </a:xfrm>
        </p:spPr>
        <p:txBody>
          <a:bodyPr/>
          <a:lstStyle/>
          <a:p>
            <a:r>
              <a:rPr lang="en-US" dirty="0" smtClean="0"/>
              <a:t>Fragmented</a:t>
            </a:r>
            <a:endParaRPr lang="en-US" dirty="0"/>
          </a:p>
        </p:txBody>
      </p:sp>
      <p:pic>
        <p:nvPicPr>
          <p:cNvPr id="3" name="Picture 12" descr="Fragmen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425" y="481013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4"/>
          <p:cNvSpPr>
            <a:spLocks noChangeShapeType="1"/>
          </p:cNvSpPr>
          <p:nvPr/>
        </p:nvSpPr>
        <p:spPr bwMode="auto">
          <a:xfrm flipH="1">
            <a:off x="4000500" y="2143125"/>
            <a:ext cx="68263" cy="3794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1785938" y="3786188"/>
            <a:ext cx="489585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4000504"/>
            <a:ext cx="1857388" cy="19430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524000"/>
            <a:ext cx="1714512" cy="19470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32" y="4000504"/>
            <a:ext cx="1714512" cy="20250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00232" y="1357298"/>
            <a:ext cx="1714512" cy="19557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423743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7239000" cy="1143000"/>
          </a:xfrm>
        </p:spPr>
        <p:txBody>
          <a:bodyPr anchor="t">
            <a:noAutofit/>
          </a:bodyPr>
          <a:lstStyle/>
          <a:p>
            <a:r>
              <a:rPr lang="en-US" sz="4000" dirty="0" smtClean="0"/>
              <a:t>Connected </a:t>
            </a:r>
            <a:r>
              <a:rPr lang="en-US" sz="2400" dirty="0" smtClean="0"/>
              <a:t>(within ONE subject)</a:t>
            </a:r>
            <a:endParaRPr lang="en-US" sz="2400" dirty="0"/>
          </a:p>
        </p:txBody>
      </p:sp>
      <p:pic>
        <p:nvPicPr>
          <p:cNvPr id="3" name="Picture 6" descr="Connec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44944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4350" y="181392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Oral Language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97550" y="3733800"/>
            <a:ext cx="1670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Reading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76925" y="4876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Writing</a:t>
            </a:r>
            <a:endParaRPr lang="en-US" dirty="0">
              <a:latin typeface="+mj-lt"/>
            </a:endParaRPr>
          </a:p>
        </p:txBody>
      </p:sp>
      <p:pic>
        <p:nvPicPr>
          <p:cNvPr id="1031" name="Picture 4" descr="Description: http://www.aldermansmith.warwickshire.sch.uk/images/Emotic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306446"/>
            <a:ext cx="1520825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Description: C:\Documents and Settings\USER\Local Settings\Temporary Internet Files\Content.IE5\O52K93MP\MC90043799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1" y="3633760"/>
            <a:ext cx="1438171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8" descr="Description: C:\Documents and Settings\USER\Local Settings\Temporary Internet Files\Content.IE5\2PMXS27G\MC90044042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246132"/>
            <a:ext cx="13001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668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6477000" cy="1143000"/>
          </a:xfrm>
        </p:spPr>
        <p:txBody>
          <a:bodyPr anchor="t">
            <a:normAutofit/>
          </a:bodyPr>
          <a:lstStyle/>
          <a:p>
            <a:r>
              <a:rPr lang="en-US" sz="4400" dirty="0" smtClean="0"/>
              <a:t>Nested </a:t>
            </a:r>
            <a:r>
              <a:rPr lang="en-US" sz="2400" dirty="0" smtClean="0"/>
              <a:t>(within ONE subject)</a:t>
            </a:r>
            <a:endParaRPr lang="en-US" sz="2400" dirty="0"/>
          </a:p>
        </p:txBody>
      </p:sp>
      <p:pic>
        <p:nvPicPr>
          <p:cNvPr id="3" name="Picture 4" descr="Nes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698500"/>
            <a:ext cx="11938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4461740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90600" y="4322201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Input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Output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Features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Purpose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And so on</a:t>
            </a:r>
            <a:endParaRPr lang="en-US" dirty="0">
              <a:latin typeface="+mj-lt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743200" y="4800600"/>
            <a:ext cx="15240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572000" y="31242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572000" y="2057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4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1954</TotalTime>
  <Words>557</Words>
  <Application>Microsoft Office PowerPoint</Application>
  <PresentationFormat>On-screen Show (4:3)</PresentationFormat>
  <Paragraphs>119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Using Local Resources for Project-Based Learning</vt:lpstr>
      <vt:lpstr>PowerPoint Presentation</vt:lpstr>
      <vt:lpstr>Resources</vt:lpstr>
      <vt:lpstr>Why use PBL?</vt:lpstr>
      <vt:lpstr>Challenges of PBL</vt:lpstr>
      <vt:lpstr>Exploring Models of integration</vt:lpstr>
      <vt:lpstr>Fragmented</vt:lpstr>
      <vt:lpstr>Connected (within ONE subject)</vt:lpstr>
      <vt:lpstr>Nested (within ONE subject)</vt:lpstr>
      <vt:lpstr>Sequenced (within TWO subjects)</vt:lpstr>
      <vt:lpstr>Shared (within 2 subjects)</vt:lpstr>
      <vt:lpstr>Webbed (across disciplines)</vt:lpstr>
      <vt:lpstr>Webbing</vt:lpstr>
      <vt:lpstr>Process</vt:lpstr>
      <vt:lpstr>Possible Projects (for Doha metro project)</vt:lpstr>
      <vt:lpstr>Possible Projects continued (for Doha metro project)</vt:lpstr>
      <vt:lpstr>Guest Speaker</vt:lpstr>
      <vt:lpstr>Resources (continued)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Local Resources for Project-Based Learning</dc:title>
  <dc:creator>David</dc:creator>
  <cp:lastModifiedBy>Vista</cp:lastModifiedBy>
  <cp:revision>23</cp:revision>
  <dcterms:created xsi:type="dcterms:W3CDTF">2010-10-10T08:19:08Z</dcterms:created>
  <dcterms:modified xsi:type="dcterms:W3CDTF">2010-10-18T11:29:38Z</dcterms:modified>
</cp:coreProperties>
</file>